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8a8b21bd9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58a8b21bd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8a8b21bd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8a8b21bd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8a8b21bd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8a8b21bd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8a8b21b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8a8b21b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8a8b21bd9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58a8b21bd9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hyperlink" Target="http://www.sors-spain.or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2.jpg"/><Relationship Id="rId5" Type="http://schemas.openxmlformats.org/officeDocument/2006/relationships/image" Target="../media/image8.jpg"/><Relationship Id="rId6" Type="http://schemas.openxmlformats.org/officeDocument/2006/relationships/image" Target="../media/image6.jpg"/><Relationship Id="rId7" Type="http://schemas.openxmlformats.org/officeDocument/2006/relationships/image" Target="../media/image11.jp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hyperlink" Target="http://www.sors-spai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31677" r="8901" t="12326"/>
          <a:stretch/>
        </p:blipFill>
        <p:spPr>
          <a:xfrm>
            <a:off x="223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00" y="272475"/>
            <a:ext cx="1709750" cy="17012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70625" y="3571150"/>
            <a:ext cx="62418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FFFFFF"/>
                </a:solidFill>
                <a:hlinkClick r:id="rId5"/>
              </a:rPr>
              <a:t>www.sors-spain.org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info@sors-spain.org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157000" y="2203750"/>
            <a:ext cx="6555300" cy="136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Союз Организаций Российских Соотечественников в Испании</a:t>
            </a:r>
            <a:endParaRPr sz="36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FFF00"/>
                </a:solidFill>
              </a:rPr>
              <a:t>Испания</a:t>
            </a:r>
            <a:endParaRPr sz="3600">
              <a:solidFill>
                <a:srgbClr val="FFFF00"/>
              </a:solidFill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28350"/>
            <a:ext cx="4343100" cy="31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Население - 46 733 040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Иммигранты - более 10%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</a:rPr>
              <a:t>Русская диаспора - 73 930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ru">
                <a:solidFill>
                  <a:srgbClr val="FFFFFF"/>
                </a:solidFill>
              </a:rPr>
              <a:t>* </a:t>
            </a:r>
            <a:r>
              <a:rPr lang="ru">
                <a:solidFill>
                  <a:srgbClr val="FFFFFF"/>
                </a:solidFill>
              </a:rPr>
              <a:t>Данные 2018 года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4800" y="790388"/>
            <a:ext cx="4184399" cy="3562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Русские по автономным сообществам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1. КАТАЛУНИЯ	24.224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2. ВАЛЕНСИЯ	19.854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3.АНДАЛУСИЯ	13.448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4. МАДРИД	4.416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5. КАНАРСКИЕ ОСТРОВА	3.723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6. БАЛЕАРСКИЕ ОСТРОВА	1.927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7. МУРСИЯ	1.288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8. СТРАНА БАСКОВ	871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9. АРАГОН	826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10. ГАЛИСИЯ	673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11. КАСТИЛЬЯ И ЛЕОН	580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12. КАСТИЛЬЯ - ЛА МАНЧА	542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13. НАВАРРА	413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14. КАНТАБРИЯ	408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15. АСТУРИЯ	359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16. РИОХА	239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17. ЭСТРЕМАДУРА	129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18. СЕУТА	2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</a:rPr>
              <a:t>19. МЕЛИЛЬЯ	0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4875" y="1265671"/>
            <a:ext cx="5327151" cy="32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Рынок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Portada Agroalimentarios mayo 2014"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49" y="1085100"/>
            <a:ext cx="2784736" cy="1305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rtada Bebidas mayo 2014"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7575" y="1085112"/>
            <a:ext cx="2784725" cy="13053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bre ModaEspaña"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8075" y="2910899"/>
            <a:ext cx="1486650" cy="1948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4150" y="2936350"/>
            <a:ext cx="1923475" cy="1923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и по запросу marisco gallego" id="82" name="Google Shape;82;p16"/>
          <p:cNvPicPr preferRelativeResize="0"/>
          <p:nvPr/>
        </p:nvPicPr>
        <p:blipFill rotWithShape="1">
          <a:blip r:embed="rId7">
            <a:alphaModFix/>
          </a:blip>
          <a:srcRect b="0" l="0" r="-20510" t="0"/>
          <a:stretch/>
        </p:blipFill>
        <p:spPr>
          <a:xfrm>
            <a:off x="2452525" y="2923625"/>
            <a:ext cx="3073200" cy="1923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и по запросу naranjas" id="83" name="Google Shape;8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59400" y="1085100"/>
            <a:ext cx="1486650" cy="1486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и по запросу zapateria pitillos" id="84" name="Google Shape;8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73600" y="2923625"/>
            <a:ext cx="1923475" cy="192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FFFF"/>
                </a:solidFill>
              </a:rPr>
              <a:t>СОРС Испании</a:t>
            </a:r>
            <a:endParaRPr b="1">
              <a:solidFill>
                <a:srgbClr val="FFFFFF"/>
              </a:solidFill>
            </a:endParaRPr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52475"/>
            <a:ext cx="312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Некоммерческая общественная организация при Посольстве РФ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FFFF"/>
                </a:solidFill>
              </a:rPr>
              <a:t>Состав</a:t>
            </a:r>
            <a:r>
              <a:rPr lang="ru">
                <a:solidFill>
                  <a:srgbClr val="FFFFFF"/>
                </a:solidFill>
              </a:rPr>
              <a:t> - более 80 региональных некоммерческих общественных организаций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4201950" y="1152475"/>
            <a:ext cx="4745100" cy="3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800">
                <a:solidFill>
                  <a:srgbClr val="FFFFFF"/>
                </a:solidFill>
              </a:rPr>
              <a:t>Направления деятельности:</a:t>
            </a:r>
            <a:endParaRPr b="1"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Общественная дипломатия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Социальные вопросы и правозащита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Историческая память и патриотизм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Поддержка русского языка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Сохранение традиций и российской самобытности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Молодежное движение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Детское и юношеское творчество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Спорт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FFFF"/>
                </a:solidFill>
              </a:rPr>
              <a:t>Фестивали и культурные проекты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800">
                <a:solidFill>
                  <a:srgbClr val="FFFFFF"/>
                </a:solidFill>
              </a:rPr>
              <a:t>СМИ и социальные сети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0" l="31677" r="8901" t="12326"/>
          <a:stretch/>
        </p:blipFill>
        <p:spPr>
          <a:xfrm>
            <a:off x="223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00" y="272475"/>
            <a:ext cx="1709750" cy="17012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>
            <p:ph idx="1" type="subTitle"/>
          </p:nvPr>
        </p:nvSpPr>
        <p:spPr>
          <a:xfrm>
            <a:off x="470625" y="3571150"/>
            <a:ext cx="6241800" cy="10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FFFFFF"/>
                </a:solidFill>
                <a:hlinkClick r:id="rId5"/>
              </a:rPr>
              <a:t>www.sors-spain.org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FF"/>
                </a:solidFill>
              </a:rPr>
              <a:t>info@sors-spain.org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9" name="Google Shape;99;p18"/>
          <p:cNvSpPr txBox="1"/>
          <p:nvPr>
            <p:ph type="ctrTitle"/>
          </p:nvPr>
        </p:nvSpPr>
        <p:spPr>
          <a:xfrm>
            <a:off x="157000" y="2203750"/>
            <a:ext cx="6555300" cy="136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Союз Организаций Российских Соотечественников в Испании</a:t>
            </a:r>
            <a:endParaRPr sz="36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